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1" r:id="rId5"/>
    <p:sldId id="260" r:id="rId6"/>
    <p:sldId id="263" r:id="rId7"/>
    <p:sldId id="265" r:id="rId8"/>
    <p:sldId id="266" r:id="rId9"/>
    <p:sldId id="280" r:id="rId10"/>
    <p:sldId id="281" r:id="rId11"/>
    <p:sldId id="262" r:id="rId12"/>
    <p:sldId id="264" r:id="rId13"/>
    <p:sldId id="272" r:id="rId14"/>
    <p:sldId id="289" r:id="rId15"/>
    <p:sldId id="271" r:id="rId16"/>
    <p:sldId id="267" r:id="rId17"/>
    <p:sldId id="269" r:id="rId18"/>
    <p:sldId id="273" r:id="rId19"/>
    <p:sldId id="274" r:id="rId20"/>
    <p:sldId id="268" r:id="rId21"/>
    <p:sldId id="282" r:id="rId22"/>
    <p:sldId id="278" r:id="rId23"/>
    <p:sldId id="284" r:id="rId24"/>
    <p:sldId id="276" r:id="rId25"/>
    <p:sldId id="283" r:id="rId26"/>
    <p:sldId id="277" r:id="rId27"/>
    <p:sldId id="286" r:id="rId28"/>
    <p:sldId id="287" r:id="rId29"/>
    <p:sldId id="285" r:id="rId30"/>
    <p:sldId id="28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0" autoAdjust="0"/>
    <p:restoredTop sz="94681" autoAdjust="0"/>
  </p:normalViewPr>
  <p:slideViewPr>
    <p:cSldViewPr>
      <p:cViewPr varScale="1">
        <p:scale>
          <a:sx n="73" d="100"/>
          <a:sy n="73" d="100"/>
        </p:scale>
        <p:origin x="-108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B6D800-73A4-4396-971E-DB3D652ED122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989C30-EA02-4EC7-B012-0993F7069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93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DC11D7-3234-4819-A106-EEBD021951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1B63C6-D75C-43D9-86C1-EC7529A7FC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5E974B-D7EF-46D9-9DAA-7B8B550A17A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C9E3E7-DC3E-41D0-8BA9-F641E9DEA6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56D759-16E3-46D1-9BFD-1EF1CF7EEA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728389-E9F1-41EC-A2DA-C1E2F61EAC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A01008-C172-4A7A-B29B-D742958CE87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1AD9143-CF50-40C0-A489-B7D3C69FD4EF}" type="slidenum">
              <a:rPr lang="ru-RU" sz="1200">
                <a:latin typeface="+mn-lt"/>
              </a:rPr>
              <a:pPr algn="r">
                <a:defRPr/>
              </a:pPr>
              <a:t>14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9D237-91CC-46E0-8F9A-22962CCD7B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A4374D-BAAC-4F07-9BAC-51A8CC3078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B7462E-E9E9-4ECC-BDFE-D7812B37A5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74AC3B-6E4D-4A7D-8959-FBA46A45FB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7C1219-3B29-4309-929F-1676BCBA58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358990-5767-4FD0-A0D6-8B4610CFDF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1D46-D8DC-4CD1-95AB-4B8969413AC9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ACDE9-1008-424F-8171-EBA35DCF8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FB17-C34F-4BC1-B79C-7825C2441882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CE546-E861-48F9-99F2-F5F3390BD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7FBB-BC57-45D8-B3A1-B7CE66A4ED42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B89B5-EDE3-4E31-863F-3110A41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E8232-3C21-451F-966B-212C06AC8010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4AE8-F089-4E3B-8D04-2151AA631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9DBBA-32EE-4631-9F3E-F8264B8BB9BB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2362-5615-4280-9911-9227F3E4C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38DBA-45EB-40F8-97EA-3ECD5C9F47BE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499B0-D0E6-4409-9DA4-CABE19B68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8047-D8C5-49C1-9043-B37E914F4D95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BE72C-8D94-41F5-A55B-E2C104F7B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AAB7-FC96-41FC-8BAF-370677E95E74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03A3A-2354-4AC7-84FE-E41D6E75BC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4EAC-3B47-4333-8026-BC805F9FF5F7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AF50-0CB6-45F8-89FF-253DCF580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3BFFA-BAC3-4074-9250-294E44D03FB5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04AC-EE1B-46EB-B57A-797787244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C9AC-B525-4521-A30E-26E58878886F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ABD2-347F-4832-BCD4-0A3F6C2EA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37B72-174E-4A14-8C2E-D6987C9183A3}" type="datetimeFigureOut">
              <a:rPr lang="ru-RU"/>
              <a:pPr>
                <a:defRPr/>
              </a:pPr>
              <a:t>02.11.2012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B685D1-FD2F-4462-AB75-41A14E7CB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4213" y="270827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ПроЁЖктирование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43656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Проект – птица гордая, пока не пнёшь не полетит</a:t>
            </a:r>
            <a:endParaRPr lang="ru-RU" dirty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60350"/>
            <a:ext cx="33845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Анализ ситуации. </a:t>
            </a:r>
            <a:r>
              <a:rPr lang="en-US" b="1" i="1" smtClean="0"/>
              <a:t>NOTA BENE</a:t>
            </a:r>
            <a:endParaRPr lang="ru-RU" b="1" i="1" smtClean="0"/>
          </a:p>
        </p:txBody>
      </p:sp>
      <p:sp>
        <p:nvSpPr>
          <p:cNvPr id="24578" name="Объект 9"/>
          <p:cNvSpPr>
            <a:spLocks noGrp="1"/>
          </p:cNvSpPr>
          <p:nvPr>
            <p:ph idx="1"/>
          </p:nvPr>
        </p:nvSpPr>
        <p:spPr>
          <a:xfrm>
            <a:off x="250825" y="5445125"/>
            <a:ext cx="8642350" cy="1223963"/>
          </a:xfrm>
        </p:spPr>
        <p:txBody>
          <a:bodyPr/>
          <a:lstStyle/>
          <a:p>
            <a:pPr eaLnBrk="1" hangingPunct="1"/>
            <a:r>
              <a:rPr lang="ru-RU" sz="4000" smtClean="0"/>
              <a:t>Найти аналоги </a:t>
            </a: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125538"/>
            <a:ext cx="486251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11188" y="46736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 ЯБЛОЧКО!</a:t>
            </a:r>
          </a:p>
        </p:txBody>
      </p:sp>
      <p:sp>
        <p:nvSpPr>
          <p:cNvPr id="26626" name="Заголовок 1"/>
          <p:cNvSpPr txBox="1">
            <a:spLocks/>
          </p:cNvSpPr>
          <p:nvPr/>
        </p:nvSpPr>
        <p:spPr bwMode="auto">
          <a:xfrm>
            <a:off x="255588" y="5245100"/>
            <a:ext cx="8229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latin typeface="Calibri" pitchFamily="34" charset="0"/>
              </a:rPr>
              <a:t>Формулируя цель помните проблему</a:t>
            </a:r>
          </a:p>
        </p:txBody>
      </p:sp>
      <p:pic>
        <p:nvPicPr>
          <p:cNvPr id="26627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1313" y="1773238"/>
            <a:ext cx="29781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 rot="1332892">
            <a:off x="4656877" y="-6598"/>
            <a:ext cx="2833680" cy="2232248"/>
          </a:xfrm>
          <a:prstGeom prst="cloudCallout">
            <a:avLst/>
          </a:prstGeom>
          <a:gradFill>
            <a:gsLst>
              <a:gs pos="0">
                <a:srgbClr val="3399FF">
                  <a:alpha val="57000"/>
                  <a:lumMod val="69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1" name="Объект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257175"/>
            <a:ext cx="1365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ЗАДАЧИ</a:t>
            </a:r>
            <a:br>
              <a:rPr lang="ru-RU" dirty="0" smtClean="0"/>
            </a:br>
            <a:r>
              <a:rPr lang="ru-RU" sz="3100" dirty="0" smtClean="0"/>
              <a:t>(конкретные действия для достижения цели)</a:t>
            </a:r>
            <a:endParaRPr lang="ru-RU" sz="3100" dirty="0"/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700213"/>
            <a:ext cx="4103687" cy="2736850"/>
          </a:xfrm>
        </p:spPr>
      </p:pic>
      <p:pic>
        <p:nvPicPr>
          <p:cNvPr id="2765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500438"/>
            <a:ext cx="3167063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750" y="4581525"/>
            <a:ext cx="4103688" cy="15033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Задачи отличаются от конкретных действий только масштабом</a:t>
            </a: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3800" y="1628775"/>
            <a:ext cx="3889375" cy="1503363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Исполнение всех задач (действий) должно вести к достижению цели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ЗАДАЧАХ ВАЖНО: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250825" y="1052513"/>
            <a:ext cx="8435975" cy="5073650"/>
          </a:xfrm>
        </p:spPr>
        <p:txBody>
          <a:bodyPr/>
          <a:lstStyle/>
          <a:p>
            <a:pPr eaLnBrk="1" hangingPunct="1"/>
            <a:r>
              <a:rPr lang="ru-RU" smtClean="0"/>
              <a:t>Кто делает?</a:t>
            </a:r>
          </a:p>
          <a:p>
            <a:pPr eaLnBrk="1" hangingPunct="1"/>
            <a:r>
              <a:rPr lang="ru-RU" smtClean="0"/>
              <a:t>Что делает?</a:t>
            </a:r>
          </a:p>
          <a:p>
            <a:pPr eaLnBrk="1" hangingPunct="1"/>
            <a:r>
              <a:rPr lang="ru-RU" smtClean="0"/>
              <a:t>Когда (в какое время)?</a:t>
            </a:r>
          </a:p>
          <a:p>
            <a:pPr eaLnBrk="1" hangingPunct="1"/>
            <a:r>
              <a:rPr lang="ru-RU" smtClean="0"/>
              <a:t>Как (методы и способы)?</a:t>
            </a:r>
          </a:p>
          <a:p>
            <a:pPr eaLnBrk="1" hangingPunct="1"/>
            <a:r>
              <a:rPr lang="ru-RU" smtClean="0"/>
              <a:t>С помощью чего и кого?</a:t>
            </a:r>
          </a:p>
          <a:p>
            <a:pPr eaLnBrk="1" hangingPunct="1"/>
            <a:endParaRPr lang="ru-RU" smtClean="0"/>
          </a:p>
        </p:txBody>
      </p:sp>
      <p:pic>
        <p:nvPicPr>
          <p:cNvPr id="2867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3825" y="3068638"/>
            <a:ext cx="37687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Arial" charset="0"/>
              </a:rPr>
              <a:t>Задачи</a:t>
            </a:r>
            <a:r>
              <a:rPr lang="ru-RU" b="1" i="1" smtClean="0"/>
              <a:t>. </a:t>
            </a:r>
            <a:r>
              <a:rPr lang="en-US" b="1" i="1" smtClean="0"/>
              <a:t>NOTA BENE</a:t>
            </a:r>
            <a:endParaRPr lang="ru-RU" b="1" i="1" smtClean="0"/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250825" y="5445125"/>
            <a:ext cx="8229600" cy="1223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4000" smtClean="0"/>
              <a:t>Проговаривайте даже очевидные вещи</a:t>
            </a:r>
          </a:p>
        </p:txBody>
      </p:sp>
      <p:pic>
        <p:nvPicPr>
          <p:cNvPr id="57349" name="Picture 5" descr="мыыыыыыыш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125538"/>
            <a:ext cx="5599113" cy="386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07950" y="2852738"/>
            <a:ext cx="9036050" cy="1655762"/>
          </a:xfrm>
        </p:spPr>
        <p:txBody>
          <a:bodyPr/>
          <a:lstStyle/>
          <a:p>
            <a:pPr eaLnBrk="1" hangingPunct="1"/>
            <a:r>
              <a:rPr lang="ru-RU" b="1" smtClean="0"/>
              <a:t>РЕСУРСЫ</a:t>
            </a:r>
            <a:r>
              <a:rPr lang="ru-RU" smtClean="0"/>
              <a:t/>
            </a:r>
            <a:br>
              <a:rPr lang="ru-RU" smtClean="0"/>
            </a:br>
            <a:r>
              <a:rPr lang="ru-RU" sz="3600" smtClean="0"/>
              <a:t>РЕШЕНИЕ ЗАДАЧ ТРЕБУЕТ  РЕСУРСОВ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4521200"/>
            <a:ext cx="7642225" cy="23368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/>
              <a:t>Виды ресурсов (вольная классификация):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Деньги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Предметы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Люди (+ их компетенции)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/>
              <a:t>Время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pic>
        <p:nvPicPr>
          <p:cNvPr id="2969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4925"/>
            <a:ext cx="4227513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1081087"/>
          </a:xfrm>
        </p:spPr>
        <p:txBody>
          <a:bodyPr/>
          <a:lstStyle/>
          <a:p>
            <a:pPr eaLnBrk="1" hangingPunct="1"/>
            <a:r>
              <a:rPr lang="ru-RU" b="1" smtClean="0"/>
              <a:t>АКТИВНЫЕ РЕСУРСЫ (100%)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611188" y="4221163"/>
            <a:ext cx="8424862" cy="2376487"/>
          </a:xfrm>
        </p:spPr>
        <p:txBody>
          <a:bodyPr/>
          <a:lstStyle/>
          <a:p>
            <a:pPr eaLnBrk="1" hangingPunct="1"/>
            <a:r>
              <a:rPr lang="ru-RU" smtClean="0"/>
              <a:t>они нужны для решения вашей задачи</a:t>
            </a:r>
          </a:p>
          <a:p>
            <a:pPr eaLnBrk="1" hangingPunct="1"/>
            <a:r>
              <a:rPr lang="ru-RU" smtClean="0"/>
              <a:t>вы ими обладаете </a:t>
            </a:r>
          </a:p>
          <a:p>
            <a:pPr eaLnBrk="1" hangingPunct="1"/>
            <a:r>
              <a:rPr lang="ru-RU" smtClean="0"/>
              <a:t>вы умеете ими пользоваться </a:t>
            </a:r>
          </a:p>
        </p:txBody>
      </p:sp>
      <p:pic>
        <p:nvPicPr>
          <p:cNvPr id="30723" name="Рисунок 3"/>
          <p:cNvPicPr>
            <a:picLocks noChangeAspect="1"/>
          </p:cNvPicPr>
          <p:nvPr/>
        </p:nvPicPr>
        <p:blipFill>
          <a:blip r:embed="rId2"/>
          <a:srcRect l="5424" t="32614"/>
          <a:stretch>
            <a:fillRect/>
          </a:stretch>
        </p:blipFill>
        <p:spPr bwMode="auto">
          <a:xfrm>
            <a:off x="2916238" y="1196975"/>
            <a:ext cx="30829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08063"/>
          </a:xfrm>
        </p:spPr>
        <p:txBody>
          <a:bodyPr/>
          <a:lstStyle/>
          <a:p>
            <a:pPr eaLnBrk="1" hangingPunct="1"/>
            <a:r>
              <a:rPr lang="ru-RU" b="1" smtClean="0"/>
              <a:t>ПАССИВНЫЕ РЕСУРСЫ (75%)</a:t>
            </a:r>
          </a:p>
        </p:txBody>
      </p:sp>
      <p:sp>
        <p:nvSpPr>
          <p:cNvPr id="31746" name="Объект 2"/>
          <p:cNvSpPr txBox="1">
            <a:spLocks/>
          </p:cNvSpPr>
          <p:nvPr/>
        </p:nvSpPr>
        <p:spPr bwMode="auto">
          <a:xfrm>
            <a:off x="611188" y="4724400"/>
            <a:ext cx="84248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Calibri" pitchFamily="34" charset="0"/>
              </a:rPr>
              <a:t>они нужны для решения вашей задачи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Calibri" pitchFamily="34" charset="0"/>
              </a:rPr>
              <a:t>вы ими обладаете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latin typeface="Calibri" pitchFamily="34" charset="0"/>
              </a:rPr>
              <a:t>вы НЕ умеете ими пользоваться </a:t>
            </a:r>
          </a:p>
        </p:txBody>
      </p:sp>
      <p:pic>
        <p:nvPicPr>
          <p:cNvPr id="3174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268413"/>
            <a:ext cx="35385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08063"/>
          </a:xfrm>
        </p:spPr>
        <p:txBody>
          <a:bodyPr/>
          <a:lstStyle/>
          <a:p>
            <a:pPr eaLnBrk="1" hangingPunct="1"/>
            <a:r>
              <a:rPr lang="ru-RU" b="1" smtClean="0"/>
              <a:t>УДАЛЁННЫЕ РЕСУРСЫ (75%)</a:t>
            </a:r>
          </a:p>
        </p:txBody>
      </p:sp>
      <p:sp>
        <p:nvSpPr>
          <p:cNvPr id="32770" name="Объект 2"/>
          <p:cNvSpPr txBox="1">
            <a:spLocks/>
          </p:cNvSpPr>
          <p:nvPr/>
        </p:nvSpPr>
        <p:spPr bwMode="auto">
          <a:xfrm>
            <a:off x="611188" y="4724400"/>
            <a:ext cx="84248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Calibri" pitchFamily="34" charset="0"/>
              </a:rPr>
              <a:t>они нужны для решения вашей задачи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>
                <a:latin typeface="Calibri" pitchFamily="34" charset="0"/>
              </a:rPr>
              <a:t>вы умеете ими пользоваться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ru-RU" sz="3200" b="1">
                <a:latin typeface="Calibri" pitchFamily="34" charset="0"/>
              </a:rPr>
              <a:t>вы ими НЕ обладаете </a:t>
            </a:r>
          </a:p>
        </p:txBody>
      </p:sp>
      <p:pic>
        <p:nvPicPr>
          <p:cNvPr id="3277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125538"/>
            <a:ext cx="4230687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008063"/>
          </a:xfrm>
        </p:spPr>
        <p:txBody>
          <a:bodyPr/>
          <a:lstStyle/>
          <a:p>
            <a:pPr eaLnBrk="1" hangingPunct="1"/>
            <a:r>
              <a:rPr lang="ru-RU" b="1" smtClean="0"/>
              <a:t>СТРАННЫЕ РЕСУРСЫ (???%)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1188" y="5373688"/>
            <a:ext cx="8424862" cy="1295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/>
              <a:t>вы ими обладаете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вы </a:t>
            </a:r>
            <a:r>
              <a:rPr lang="ru-RU" dirty="0"/>
              <a:t>умеете ими пользоваться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они НЕ нужны для решения вашей задачи</a:t>
            </a:r>
          </a:p>
        </p:txBody>
      </p:sp>
      <p:pic>
        <p:nvPicPr>
          <p:cNvPr id="3379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052513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ПРОБЛЕМА?</a:t>
            </a:r>
          </a:p>
        </p:txBody>
      </p:sp>
      <p:sp>
        <p:nvSpPr>
          <p:cNvPr id="15362" name="Объект 3"/>
          <p:cNvSpPr>
            <a:spLocks noGrp="1"/>
          </p:cNvSpPr>
          <p:nvPr>
            <p:ph sz="half" idx="2"/>
          </p:nvPr>
        </p:nvSpPr>
        <p:spPr>
          <a:xfrm>
            <a:off x="179388" y="1268413"/>
            <a:ext cx="4038600" cy="4525962"/>
          </a:xfrm>
        </p:spPr>
        <p:txBody>
          <a:bodyPr/>
          <a:lstStyle/>
          <a:p>
            <a:pPr eaLnBrk="1" hangingPunct="1"/>
            <a:r>
              <a:rPr lang="ru-RU" smtClean="0"/>
              <a:t>Уверены, что это проблема?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5363" name="Объект 8"/>
          <p:cNvSpPr>
            <a:spLocks noGrp="1"/>
          </p:cNvSpPr>
          <p:nvPr>
            <p:ph sz="half" idx="1"/>
          </p:nvPr>
        </p:nvSpPr>
        <p:spPr>
          <a:xfrm>
            <a:off x="4787900" y="1341438"/>
            <a:ext cx="4470400" cy="5000625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Кому-то это может нравиться.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42164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341438"/>
            <a:ext cx="36607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Ресурсы. </a:t>
            </a:r>
            <a:r>
              <a:rPr lang="en-US" b="1" i="1" smtClean="0"/>
              <a:t>NOTA BENE</a:t>
            </a:r>
            <a:endParaRPr lang="ru-RU" b="1" i="1" smtClean="0"/>
          </a:p>
        </p:txBody>
      </p:sp>
      <p:pic>
        <p:nvPicPr>
          <p:cNvPr id="3481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981075"/>
            <a:ext cx="52308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Объект 9"/>
          <p:cNvSpPr>
            <a:spLocks noGrp="1"/>
          </p:cNvSpPr>
          <p:nvPr>
            <p:ph idx="1"/>
          </p:nvPr>
        </p:nvSpPr>
        <p:spPr>
          <a:xfrm>
            <a:off x="250825" y="5229225"/>
            <a:ext cx="8229600" cy="1512888"/>
          </a:xfrm>
        </p:spPr>
        <p:txBody>
          <a:bodyPr/>
          <a:lstStyle/>
          <a:p>
            <a:pPr eaLnBrk="1" hangingPunct="1"/>
            <a:r>
              <a:rPr lang="ru-RU" smtClean="0"/>
              <a:t>Уметь находить ресурсы</a:t>
            </a:r>
          </a:p>
          <a:p>
            <a:pPr eaLnBrk="1" hangingPunct="1"/>
            <a:r>
              <a:rPr lang="ru-RU" smtClean="0"/>
              <a:t>Уметь отличать одни ресурсы от других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Проект. </a:t>
            </a:r>
            <a:r>
              <a:rPr lang="en-US" b="1" i="1" smtClean="0"/>
              <a:t>NOTA BENE</a:t>
            </a:r>
            <a:endParaRPr lang="ru-RU" b="1" i="1" smtClean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0825" y="5229225"/>
            <a:ext cx="8229600" cy="15128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Всегда держать цель проекта в голове всегда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Корректировать планы по мере реализации проекта</a:t>
            </a:r>
            <a:endParaRPr lang="ru-RU" dirty="0"/>
          </a:p>
        </p:txBody>
      </p:sp>
      <p:pic>
        <p:nvPicPr>
          <p:cNvPr id="3686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773238"/>
            <a:ext cx="2938462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 rot="573203">
            <a:off x="3532512" y="812922"/>
            <a:ext cx="2475862" cy="1906690"/>
          </a:xfrm>
          <a:prstGeom prst="cloudCallout">
            <a:avLst/>
          </a:prstGeom>
          <a:gradFill>
            <a:gsLst>
              <a:gs pos="0">
                <a:srgbClr val="3399FF">
                  <a:alpha val="57000"/>
                  <a:lumMod val="69000"/>
                </a:srgbClr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71" name="Объект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5159">
            <a:off x="4076700" y="1103313"/>
            <a:ext cx="10620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Проект. </a:t>
            </a:r>
            <a:r>
              <a:rPr lang="en-US" b="1" i="1" smtClean="0"/>
              <a:t>NOTA BENE</a:t>
            </a:r>
            <a:endParaRPr lang="ru-RU" b="1" i="1" smtClean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0825" y="5445125"/>
            <a:ext cx="8229600" cy="1223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Уметь находить партнёров и помощь</a:t>
            </a:r>
          </a:p>
        </p:txBody>
      </p:sp>
      <p:pic>
        <p:nvPicPr>
          <p:cNvPr id="3891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981075"/>
            <a:ext cx="6192838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Проект. </a:t>
            </a:r>
            <a:r>
              <a:rPr lang="en-US" b="1" i="1" smtClean="0"/>
              <a:t>NOTA BENE</a:t>
            </a:r>
            <a:endParaRPr lang="ru-RU" b="1" i="1" smtClean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0825" y="5445125"/>
            <a:ext cx="8229600" cy="1223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Работать со СМИ (от старта до завершения проекта)</a:t>
            </a:r>
          </a:p>
        </p:txBody>
      </p:sp>
      <p:pic>
        <p:nvPicPr>
          <p:cNvPr id="40963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981075"/>
            <a:ext cx="56197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Проект. </a:t>
            </a:r>
            <a:r>
              <a:rPr lang="en-US" b="1" i="1" smtClean="0"/>
              <a:t>NOTA BENE</a:t>
            </a:r>
            <a:endParaRPr lang="ru-RU" b="1" i="1" smtClean="0"/>
          </a:p>
        </p:txBody>
      </p:sp>
      <p:sp>
        <p:nvSpPr>
          <p:cNvPr id="43010" name="Объект 9"/>
          <p:cNvSpPr>
            <a:spLocks noGrp="1"/>
          </p:cNvSpPr>
          <p:nvPr>
            <p:ph idx="1"/>
          </p:nvPr>
        </p:nvSpPr>
        <p:spPr>
          <a:xfrm>
            <a:off x="250825" y="5445125"/>
            <a:ext cx="8229600" cy="1223963"/>
          </a:xfrm>
        </p:spPr>
        <p:txBody>
          <a:bodyPr/>
          <a:lstStyle/>
          <a:p>
            <a:pPr eaLnBrk="1" hangingPunct="1"/>
            <a:r>
              <a:rPr lang="ru-RU" sz="4000" smtClean="0"/>
              <a:t>Уметь находить помощь</a:t>
            </a:r>
          </a:p>
        </p:txBody>
      </p:sp>
      <p:pic>
        <p:nvPicPr>
          <p:cNvPr id="4301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981075"/>
            <a:ext cx="561657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Проект. </a:t>
            </a:r>
            <a:r>
              <a:rPr lang="en-US" b="1" i="1" smtClean="0"/>
              <a:t>NOTA BENE</a:t>
            </a:r>
            <a:endParaRPr lang="ru-RU" b="1" i="1" smtClean="0"/>
          </a:p>
        </p:txBody>
      </p:sp>
      <p:sp>
        <p:nvSpPr>
          <p:cNvPr id="45058" name="Объект 9"/>
          <p:cNvSpPr>
            <a:spLocks noGrp="1"/>
          </p:cNvSpPr>
          <p:nvPr>
            <p:ph idx="1"/>
          </p:nvPr>
        </p:nvSpPr>
        <p:spPr>
          <a:xfrm>
            <a:off x="250825" y="5445125"/>
            <a:ext cx="8229600" cy="1223963"/>
          </a:xfrm>
        </p:spPr>
        <p:txBody>
          <a:bodyPr/>
          <a:lstStyle/>
          <a:p>
            <a:pPr eaLnBrk="1" hangingPunct="1"/>
            <a:r>
              <a:rPr lang="ru-RU" sz="4000" smtClean="0"/>
              <a:t>Уметь видеть опасность</a:t>
            </a:r>
          </a:p>
        </p:txBody>
      </p:sp>
      <p:pic>
        <p:nvPicPr>
          <p:cNvPr id="45059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196975"/>
            <a:ext cx="266382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Проект. </a:t>
            </a:r>
            <a:r>
              <a:rPr lang="en-US" b="1" i="1" smtClean="0"/>
              <a:t>NOTA BENE</a:t>
            </a:r>
            <a:endParaRPr lang="ru-RU" b="1" i="1" smtClean="0"/>
          </a:p>
        </p:txBody>
      </p:sp>
      <p:sp>
        <p:nvSpPr>
          <p:cNvPr id="47106" name="Объект 9"/>
          <p:cNvSpPr>
            <a:spLocks noGrp="1"/>
          </p:cNvSpPr>
          <p:nvPr>
            <p:ph idx="1"/>
          </p:nvPr>
        </p:nvSpPr>
        <p:spPr>
          <a:xfrm>
            <a:off x="250825" y="5445125"/>
            <a:ext cx="8642350" cy="1223963"/>
          </a:xfrm>
        </p:spPr>
        <p:txBody>
          <a:bodyPr/>
          <a:lstStyle/>
          <a:p>
            <a:pPr eaLnBrk="1" hangingPunct="1"/>
            <a:r>
              <a:rPr lang="ru-RU" sz="4000" smtClean="0"/>
              <a:t>Уметь выходить за привычные рамки </a:t>
            </a:r>
          </a:p>
        </p:txBody>
      </p:sp>
      <p:pic>
        <p:nvPicPr>
          <p:cNvPr id="4710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908050"/>
            <a:ext cx="41148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Завершение проекта. </a:t>
            </a:r>
            <a:r>
              <a:rPr lang="en-US" b="1" i="1" dirty="0" smtClean="0"/>
              <a:t>NOTA BENE</a:t>
            </a:r>
            <a:endParaRPr lang="ru-RU" b="1" i="1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0825" y="5445125"/>
            <a:ext cx="8642350" cy="1223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Рефлексия (что и благодаря чему получилось и что надо исправить)  </a:t>
            </a:r>
          </a:p>
        </p:txBody>
      </p:sp>
      <p:pic>
        <p:nvPicPr>
          <p:cNvPr id="4915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268413"/>
            <a:ext cx="5795963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Завершение проекта. </a:t>
            </a:r>
            <a:r>
              <a:rPr lang="en-US" b="1" i="1" dirty="0" smtClean="0"/>
              <a:t>NOTA BENE</a:t>
            </a:r>
            <a:endParaRPr lang="ru-RU" b="1" i="1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0825" y="5445125"/>
            <a:ext cx="8642350" cy="1223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Раздавайте благодарности партнёрам и участникам проекта  </a:t>
            </a:r>
          </a:p>
        </p:txBody>
      </p:sp>
      <p:pic>
        <p:nvPicPr>
          <p:cNvPr id="5120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052513"/>
            <a:ext cx="3024188" cy="424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Завершение проекта. </a:t>
            </a:r>
            <a:r>
              <a:rPr lang="en-US" b="1" i="1" dirty="0" smtClean="0"/>
              <a:t>NOTA BENE</a:t>
            </a:r>
            <a:endParaRPr lang="ru-RU" b="1" i="1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50825" y="5445125"/>
            <a:ext cx="8642350" cy="1223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Красиво представьте результаты проекта  </a:t>
            </a:r>
          </a:p>
        </p:txBody>
      </p:sp>
      <p:pic>
        <p:nvPicPr>
          <p:cNvPr id="5325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125538"/>
            <a:ext cx="427990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НЕТ ЧЕЛОВЕКА, НЕТ ПРОБЛЕМЫ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67100" cy="4525963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0563" y="1196975"/>
            <a:ext cx="4473575" cy="532765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В ПРОБЛЕМЕ ЕСТЬ: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Что мешает?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Кому мешает?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Почему (как) мешает?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1125538"/>
            <a:ext cx="3614738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Объект 3"/>
          <p:cNvSpPr txBox="1">
            <a:spLocks/>
          </p:cNvSpPr>
          <p:nvPr/>
        </p:nvSpPr>
        <p:spPr bwMode="auto">
          <a:xfrm>
            <a:off x="569913" y="5732463"/>
            <a:ext cx="3744912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latin typeface="Calibri" pitchFamily="34" charset="0"/>
              </a:rPr>
              <a:t>Решайте проблему,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2800" b="1">
                <a:latin typeface="Calibri" pitchFamily="34" charset="0"/>
              </a:rPr>
              <a:t>а не ситуацию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395536" y="5903640"/>
            <a:ext cx="8229600" cy="954360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УДАЧИ! </a:t>
            </a:r>
          </a:p>
        </p:txBody>
      </p:sp>
      <p:pic>
        <p:nvPicPr>
          <p:cNvPr id="5529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836712"/>
            <a:ext cx="3672632" cy="475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716016" y="908720"/>
            <a:ext cx="409674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ru-RU" sz="2400" b="1" i="1" dirty="0"/>
              <a:t>Если пред тобою великая цель, а возможности твои ограничены, — все равно действуй; ибо только через действие могут возрасти твои возможности</a:t>
            </a:r>
            <a:r>
              <a:rPr lang="ru-RU" sz="2400" b="1" i="1" dirty="0" smtClean="0"/>
              <a:t>.</a:t>
            </a:r>
          </a:p>
          <a:p>
            <a:pPr algn="just" eaLnBrk="1" hangingPunct="1"/>
            <a:endParaRPr lang="ru-RU" sz="2000" b="1" i="1" dirty="0" smtClean="0"/>
          </a:p>
          <a:p>
            <a:pPr algn="just" eaLnBrk="1" hangingPunct="1"/>
            <a:r>
              <a:rPr lang="ru-RU" sz="2000" i="1" dirty="0" smtClean="0"/>
              <a:t>(</a:t>
            </a:r>
            <a:r>
              <a:rPr lang="ru-RU" sz="2000" i="1" dirty="0"/>
              <a:t>Шри </a:t>
            </a:r>
            <a:r>
              <a:rPr lang="ru-RU" sz="2000" i="1" dirty="0" err="1"/>
              <a:t>Ауробиндо</a:t>
            </a:r>
            <a:r>
              <a:rPr lang="ru-RU" sz="2000" i="1" dirty="0"/>
              <a:t>, 1872-1950, индийский мыслитель и поэт, создатель синкретического учения Интегральная Йога, духовный учитель человечества)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88913"/>
            <a:ext cx="8362950" cy="59372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ТОЧНЕЕ ОПРЕДЕЛИТЕ ЦЕЛЕВУЮ АУДИТОРИЮ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i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/>
              <a:t>Лучше всего решать СВОЮ проблему и не стараться осчастливить других помимо их воли</a:t>
            </a:r>
            <a:endParaRPr lang="ru-RU" i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i="1" dirty="0"/>
          </a:p>
        </p:txBody>
      </p:sp>
      <p:pic>
        <p:nvPicPr>
          <p:cNvPr id="174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836613"/>
            <a:ext cx="49593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РЕШЕНИЯ ПРОБЛЕМЫ </a:t>
            </a:r>
            <a:br>
              <a:rPr lang="ru-RU" b="1" dirty="0" smtClean="0"/>
            </a:br>
            <a:r>
              <a:rPr lang="ru-RU" i="1" dirty="0" smtClean="0"/>
              <a:t>или поиск проектной идеи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8888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1. Менять составляющие проблемы 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2</a:t>
            </a:r>
            <a:r>
              <a:rPr lang="ru-RU" dirty="0"/>
              <a:t>.  Менять отношение к ней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31099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508500"/>
            <a:ext cx="12954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700213"/>
            <a:ext cx="302418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РЕШЕНИЯ ПРОБЛЕМЫ </a:t>
            </a:r>
            <a:br>
              <a:rPr lang="ru-RU" b="1" dirty="0"/>
            </a:br>
            <a:r>
              <a:rPr lang="ru-RU" i="1" dirty="0"/>
              <a:t>или поиск проектной идеи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506888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Ничего не отвергать сразу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43438" y="1628775"/>
            <a:ext cx="3889375" cy="504031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Не </a:t>
            </a:r>
            <a:r>
              <a:rPr lang="ru-RU" dirty="0"/>
              <a:t>бороться с мировым </a:t>
            </a:r>
            <a:r>
              <a:rPr lang="ru-RU" dirty="0" smtClean="0"/>
              <a:t>злом - искать простое решение </a:t>
            </a:r>
            <a:r>
              <a:rPr lang="ru-RU" b="1" dirty="0" smtClean="0"/>
              <a:t>конкретной проблемы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6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16113"/>
            <a:ext cx="413226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8863" y="1916113"/>
            <a:ext cx="36639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ВЫБОР ПРОЕКТНОЙ ИДЕИ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Привлекательность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Понятность - простота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/>
              <a:t>Реалистичность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Эффективность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1958975"/>
            <a:ext cx="3541713" cy="457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6367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АНАЛИЗ СИТУАЦИИ</a:t>
            </a:r>
            <a:br>
              <a:rPr lang="ru-RU" dirty="0" smtClean="0"/>
            </a:br>
            <a:r>
              <a:rPr lang="ru-RU" sz="3600" i="1" dirty="0" smtClean="0"/>
              <a:t>(внешний, внутренний, </a:t>
            </a:r>
            <a:r>
              <a:rPr lang="en-US" sz="3600" i="1" dirty="0" err="1" smtClean="0"/>
              <a:t>swot</a:t>
            </a:r>
            <a:r>
              <a:rPr lang="en-US" sz="3600" i="1" dirty="0" smtClean="0"/>
              <a:t>, pest, </a:t>
            </a:r>
            <a:r>
              <a:rPr lang="ru-RU" sz="3600" i="1" dirty="0" smtClean="0"/>
              <a:t>ситуации, ресурсов</a:t>
            </a:r>
            <a:r>
              <a:rPr lang="en-US" sz="3600" i="1" dirty="0" smtClean="0"/>
              <a:t>)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/>
          </a:p>
        </p:txBody>
      </p:sp>
      <p:pic>
        <p:nvPicPr>
          <p:cNvPr id="21506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838" y="1771650"/>
            <a:ext cx="4292600" cy="3240088"/>
          </a:xfrm>
        </p:spPr>
      </p:pic>
      <p:sp>
        <p:nvSpPr>
          <p:cNvPr id="21507" name="Объект 2"/>
          <p:cNvSpPr txBox="1">
            <a:spLocks/>
          </p:cNvSpPr>
          <p:nvPr/>
        </p:nvSpPr>
        <p:spPr bwMode="auto">
          <a:xfrm>
            <a:off x="4643438" y="1752600"/>
            <a:ext cx="3816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2150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644900"/>
            <a:ext cx="4141787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15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/>
              <a:t>Анализ ситуации. </a:t>
            </a:r>
            <a:r>
              <a:rPr lang="en-US" b="1" i="1" smtClean="0"/>
              <a:t>NOTA BENE</a:t>
            </a:r>
            <a:endParaRPr lang="ru-RU" b="1" i="1" smtClean="0"/>
          </a:p>
        </p:txBody>
      </p:sp>
      <p:sp>
        <p:nvSpPr>
          <p:cNvPr id="22530" name="Объект 9"/>
          <p:cNvSpPr>
            <a:spLocks noGrp="1"/>
          </p:cNvSpPr>
          <p:nvPr>
            <p:ph idx="1"/>
          </p:nvPr>
        </p:nvSpPr>
        <p:spPr>
          <a:xfrm>
            <a:off x="250825" y="5634038"/>
            <a:ext cx="8642350" cy="963612"/>
          </a:xfrm>
        </p:spPr>
        <p:txBody>
          <a:bodyPr/>
          <a:lstStyle/>
          <a:p>
            <a:pPr eaLnBrk="1" hangingPunct="1"/>
            <a:r>
              <a:rPr lang="ru-RU" sz="4000" smtClean="0"/>
              <a:t>Видеть конкурентов проекта</a:t>
            </a:r>
          </a:p>
        </p:txBody>
      </p:sp>
      <p:pic>
        <p:nvPicPr>
          <p:cNvPr id="22531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908050"/>
            <a:ext cx="603726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448</Words>
  <Application>Microsoft Office PowerPoint</Application>
  <PresentationFormat>Экран (4:3)</PresentationFormat>
  <Paragraphs>176</Paragraphs>
  <Slides>30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ПроЁЖктирование</vt:lpstr>
      <vt:lpstr>ПРОБЛЕМА?</vt:lpstr>
      <vt:lpstr>НЕТ ЧЕЛОВЕКА, НЕТ ПРОБЛЕМЫ</vt:lpstr>
      <vt:lpstr>Слайд 4</vt:lpstr>
      <vt:lpstr>РЕШЕНИЯ ПРОБЛЕМЫ  или поиск проектной идеи</vt:lpstr>
      <vt:lpstr>РЕШЕНИЯ ПРОБЛЕМЫ  или поиск проектной идеи</vt:lpstr>
      <vt:lpstr>ВЫБОР ПРОЕКТНОЙ ИДЕИ</vt:lpstr>
      <vt:lpstr> АНАЛИЗ СИТУАЦИИ (внешний, внутренний, swot, pest, ситуации, ресурсов) </vt:lpstr>
      <vt:lpstr>Анализ ситуации. NOTA BENE</vt:lpstr>
      <vt:lpstr>Анализ ситуации. NOTA BENE</vt:lpstr>
      <vt:lpstr>В ЯБЛОЧКО!</vt:lpstr>
      <vt:lpstr>ЗАДАЧИ (конкретные действия для достижения цели)</vt:lpstr>
      <vt:lpstr>В ЗАДАЧАХ ВАЖНО:</vt:lpstr>
      <vt:lpstr>Задачи. NOTA BENE</vt:lpstr>
      <vt:lpstr>РЕСУРСЫ РЕШЕНИЕ ЗАДАЧ ТРЕБУЕТ  РЕСУРСОВ</vt:lpstr>
      <vt:lpstr>АКТИВНЫЕ РЕСУРСЫ (100%)</vt:lpstr>
      <vt:lpstr>ПАССИВНЫЕ РЕСУРСЫ (75%)</vt:lpstr>
      <vt:lpstr>УДАЛЁННЫЕ РЕСУРСЫ (75%)</vt:lpstr>
      <vt:lpstr>СТРАННЫЕ РЕСУРСЫ (???%)</vt:lpstr>
      <vt:lpstr>Ресурсы. NOTA BENE</vt:lpstr>
      <vt:lpstr>Проект. NOTA BENE</vt:lpstr>
      <vt:lpstr>Проект. NOTA BENE</vt:lpstr>
      <vt:lpstr>Проект. NOTA BENE</vt:lpstr>
      <vt:lpstr>Проект. NOTA BENE</vt:lpstr>
      <vt:lpstr>Проект. NOTA BENE</vt:lpstr>
      <vt:lpstr>Проект. NOTA BENE</vt:lpstr>
      <vt:lpstr>Завершение проекта. NOTA BENE</vt:lpstr>
      <vt:lpstr>Завершение проекта. NOTA BENE</vt:lpstr>
      <vt:lpstr>Завершение проекта. NOTA BENE</vt:lpstr>
      <vt:lpstr>УДАЧИ!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ПроЁЖктирование</dc:title>
  <dc:creator>Любовь Назарова</dc:creator>
  <cp:lastModifiedBy>Светлана</cp:lastModifiedBy>
  <cp:revision>39</cp:revision>
  <dcterms:created xsi:type="dcterms:W3CDTF">2010-07-10T06:46:32Z</dcterms:created>
  <dcterms:modified xsi:type="dcterms:W3CDTF">2012-11-02T11:06:02Z</dcterms:modified>
</cp:coreProperties>
</file>